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332" r:id="rId2"/>
    <p:sldId id="333" r:id="rId3"/>
    <p:sldId id="334" r:id="rId4"/>
    <p:sldId id="338" r:id="rId5"/>
    <p:sldId id="339" r:id="rId6"/>
    <p:sldId id="340" r:id="rId7"/>
    <p:sldId id="341" r:id="rId8"/>
    <p:sldId id="342" r:id="rId9"/>
    <p:sldId id="343" r:id="rId10"/>
    <p:sldId id="896" r:id="rId11"/>
    <p:sldId id="897" r:id="rId12"/>
    <p:sldId id="898" r:id="rId13"/>
    <p:sldId id="900" r:id="rId14"/>
    <p:sldId id="899" r:id="rId15"/>
    <p:sldId id="903" r:id="rId16"/>
    <p:sldId id="904" r:id="rId17"/>
    <p:sldId id="905" r:id="rId18"/>
    <p:sldId id="907" r:id="rId19"/>
    <p:sldId id="906" r:id="rId20"/>
    <p:sldId id="908" r:id="rId21"/>
    <p:sldId id="909" r:id="rId22"/>
    <p:sldId id="902" r:id="rId23"/>
    <p:sldId id="910" r:id="rId24"/>
    <p:sldId id="911" r:id="rId25"/>
    <p:sldId id="912" r:id="rId26"/>
    <p:sldId id="913" r:id="rId27"/>
    <p:sldId id="914" r:id="rId28"/>
    <p:sldId id="901" r:id="rId29"/>
    <p:sldId id="915" r:id="rId30"/>
    <p:sldId id="916" r:id="rId31"/>
    <p:sldId id="895" r:id="rId32"/>
    <p:sldId id="887" r:id="rId33"/>
    <p:sldId id="678" r:id="rId34"/>
    <p:sldId id="814" r:id="rId35"/>
    <p:sldId id="829" r:id="rId36"/>
    <p:sldId id="816" r:id="rId37"/>
    <p:sldId id="830" r:id="rId38"/>
    <p:sldId id="81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C4D"/>
    <a:srgbClr val="B5A36A"/>
    <a:srgbClr val="2E5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7"/>
    <p:restoredTop sz="97030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E0F35-879A-8744-BFE8-6B4B9E437CD7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7CEA1-2727-474B-8C92-33DA79593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0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B280B-88E9-43AB-A455-5B773C4B45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6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EB76-6991-A04E-A6F7-938AEB114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5EA6A-9038-454F-BCCF-91E99C1EA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A0C8-CD44-554A-8BCE-001454F2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83A4-4CFD-B045-8540-9A10F258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D5AF-54F0-BB44-BC64-37342785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7F5A9-1893-D24C-892B-E0DA78760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53D34-7CA9-EF45-8A09-3E9B1C212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A8EEE-89BE-F147-AF9C-5F41C9A0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DC84-B4C6-5546-9BEA-8C4701FF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A402-A893-1D42-8C2F-E118D27E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7D8B-0A7D-BE4E-A5A1-CDAC0C32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B37C-00DB-A644-80D3-132921E4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EBEC3-7DEB-8C44-A96F-BC887EEC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5341-59B1-6447-B829-85AD8F00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EF56-BA9F-0C46-AEF0-8234417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2B44-49EF-C841-9AC4-B49C0719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ADBC9-5625-AF40-9CBC-C55E02939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893B-8CCF-3A48-90E5-E94D366E6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1493-6474-8B4F-B030-A95E68F1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A27AA-BC5C-8442-9632-F9C14DE0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A3CE4-1B93-F14C-A863-978D6E03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C8FD-21F7-9E44-AF10-92EB9011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091D3-BDAA-BB4E-AE82-4FA83E15F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3E0A-A165-374C-ADF4-2235851CB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64C9A-49EE-6247-8CC7-A8B089B80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F12DB-1152-EE44-B1B3-EA6572C3B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10087-4313-5642-A535-00BDDD9D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4262B-D607-B340-A661-BD9A091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CE786-4C1E-7340-BA4E-D0B6FA6D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76DE-8F88-A441-BAD8-8C97887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50BC2-2950-4541-BB9F-7FC18107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65BD8-7F82-8147-892A-27D2845B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3C402-DF82-A946-AF1C-C4BEB124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EC2F6-D2A1-D84A-BE45-B8F0DEF0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1A3DE-A930-AB4D-986B-D44F19BA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1A87-6E25-234A-9B9B-29055F3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0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794B-AB53-A340-A37E-F401FD36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6ACE-444C-B044-A71A-F05FF165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2B9A7-12D5-2449-914F-7BF4A1423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3B266-02B1-C248-AA81-160FEA8D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8F362-E294-1A47-9C8B-78CB26E0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B1E78-B6DF-6D4A-BA9C-DB0B26AF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9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6674-6061-824A-9BB4-0D72EEE4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32091-D882-EE47-A765-248AE93D1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825DF-0C6D-AB41-9EF2-EFCD7E85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5775-D1FF-4B46-8EFE-DE6298A0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39718-26D1-9D44-8CA4-1D33CB89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267F8-A2E0-1645-AD69-6889BB0E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9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50A7-BEA1-264C-8022-678AF388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912B3-90D0-C545-8AAF-238D85022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96C8-26A5-E241-8D6A-77E89B6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1ECA-398F-E847-B71C-51FD69B6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1B99-E339-5941-AF66-55F65550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DC514-9A45-954F-A562-1BA3BC80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488B2-6200-5940-88FE-37BAF5F5A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5498-D911-2049-ACCD-9425BBD51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5/31/2024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570F-E3EE-E941-B434-0BE586126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92D5F-88EA-6E4F-99FF-8E084E9C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A5BDF-CCF5-FD4E-8DB5-0576DCFD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D9CFA-A8D0-E3B1-0426-C3F9B7A7F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6" t="11331" r="12123" b="11562"/>
          <a:stretch/>
        </p:blipFill>
        <p:spPr>
          <a:xfrm>
            <a:off x="485623" y="1065821"/>
            <a:ext cx="1923690" cy="1925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BCB8F5-EEF8-5BD9-C7C8-1A47C385BB59}"/>
              </a:ext>
            </a:extLst>
          </p:cNvPr>
          <p:cNvSpPr txBox="1"/>
          <p:nvPr/>
        </p:nvSpPr>
        <p:spPr>
          <a:xfrm>
            <a:off x="2422217" y="1274712"/>
            <a:ext cx="91132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E2C4D"/>
                </a:solidFill>
                <a:latin typeface="Aptos" panose="020B0004020202020204" pitchFamily="34" charset="0"/>
              </a:rPr>
              <a:t>Health Disparities Research</a:t>
            </a:r>
          </a:p>
          <a:p>
            <a:r>
              <a:rPr lang="en-US" sz="3200" b="1" dirty="0">
                <a:solidFill>
                  <a:srgbClr val="B5A36A"/>
                </a:solidFill>
                <a:latin typeface="Aptos" panose="020B0004020202020204" pitchFamily="34" charset="0"/>
              </a:rPr>
              <a:t>Module 4</a:t>
            </a:r>
            <a:endParaRPr lang="en-US" sz="3200" dirty="0">
              <a:solidFill>
                <a:srgbClr val="B5A36A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FA253-6CE3-C476-1BC0-D93FD40D84AE}"/>
              </a:ext>
            </a:extLst>
          </p:cNvPr>
          <p:cNvSpPr txBox="1"/>
          <p:nvPr/>
        </p:nvSpPr>
        <p:spPr>
          <a:xfrm>
            <a:off x="2439469" y="3492593"/>
            <a:ext cx="909604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E2C4D"/>
                </a:solidFill>
                <a:latin typeface="Aptos" panose="020B0004020202020204" pitchFamily="34" charset="0"/>
              </a:rPr>
              <a:t>Genetic ancestry inference &amp; modeling</a:t>
            </a:r>
          </a:p>
          <a:p>
            <a:r>
              <a:rPr lang="en-US" sz="3200" b="1" dirty="0">
                <a:solidFill>
                  <a:srgbClr val="B5A36A"/>
                </a:solidFill>
                <a:latin typeface="Aptos" panose="020B0004020202020204" pitchFamily="34" charset="0"/>
              </a:rPr>
              <a:t>Session 9 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7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E28A6A-0B0A-AE9A-D203-45B9E9F63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21402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Continuous genetic ancestry inference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90104-E57D-9630-2A83-2CC76AE4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D53CF-BB14-B759-811E-0FC55451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DD7-9F74-2E50-A76C-88E84173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Model-based ancestry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7D655-E409-5823-B4A3-DD72C103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This idea was published in Pritchard, Stephens, and </a:t>
            </a:r>
            <a:r>
              <a:rPr lang="en-US" sz="3200" dirty="0" err="1"/>
              <a:t>Donelly</a:t>
            </a:r>
            <a:r>
              <a:rPr lang="en-US" sz="3200" dirty="0"/>
              <a:t>, 2000. Genetics.</a:t>
            </a:r>
          </a:p>
          <a:p>
            <a:endParaRPr lang="en-US" sz="3200" dirty="0"/>
          </a:p>
          <a:p>
            <a:r>
              <a:rPr lang="en-US" sz="3200" dirty="0"/>
              <a:t>It starts with defining the concept of a </a:t>
            </a:r>
            <a:r>
              <a:rPr lang="en-US" sz="3200" b="1" dirty="0"/>
              <a:t>population</a:t>
            </a:r>
          </a:p>
          <a:p>
            <a:pPr lvl="1"/>
            <a:r>
              <a:rPr lang="en-US" sz="2800" dirty="0"/>
              <a:t>An idealized concept of a discrete group of random-mating individuals</a:t>
            </a:r>
          </a:p>
          <a:p>
            <a:pPr lvl="1"/>
            <a:r>
              <a:rPr lang="en-US" sz="2800" dirty="0"/>
              <a:t>Implies that </a:t>
            </a:r>
            <a:r>
              <a:rPr lang="en-US" sz="2800" b="1" dirty="0"/>
              <a:t>different populations will have different allele frequencies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E45AA-2BDB-71B4-3334-F7A397AC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8CF3B-933D-8BC7-192B-0CA53B59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2C0B-3BBB-F9A7-0B22-26F6D1E3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 matrix – frequencies of SNPs in a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95C03-FC0C-D9DA-2BE9-2E9E57F7A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matrix contains the allele frequencies for each SNP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populations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95C03-FC0C-D9DA-2BE9-2E9E57F7A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A7CC-E850-1FC6-1ADE-A5257A20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D52-4737-8A3E-6426-B5E04F12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AAF7CC8-89D9-65C2-0087-646E981D8E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513313"/>
                  </p:ext>
                </p:extLst>
              </p:nvPr>
            </p:nvGraphicFramePr>
            <p:xfrm>
              <a:off x="4001984" y="3668785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K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AAF7CC8-89D9-65C2-0087-646E981D8E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513313"/>
                  </p:ext>
                </p:extLst>
              </p:nvPr>
            </p:nvGraphicFramePr>
            <p:xfrm>
              <a:off x="4001984" y="3668785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99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103125" r="-24444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103125" r="-14444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103125" r="-1389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203125" r="-24444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203125" r="-14444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203125" r="-1389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4006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K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400000" r="-244444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400000" r="-144444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400000" r="-1389" b="-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213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2C0B-3BBB-F9A7-0B22-26F6D1E3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 matrix – ancestry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95C03-FC0C-D9DA-2BE9-2E9E57F7A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matrix contains ancestry fractions for each individual,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populations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95C03-FC0C-D9DA-2BE9-2E9E57F7A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A7CC-E850-1FC6-1ADE-A5257A20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D52-4737-8A3E-6426-B5E04F12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90188B0-00B1-F4C7-092D-66002C892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107793"/>
                  </p:ext>
                </p:extLst>
              </p:nvPr>
            </p:nvGraphicFramePr>
            <p:xfrm>
              <a:off x="4001983" y="3668785"/>
              <a:ext cx="4019169" cy="1993647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K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I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90188B0-00B1-F4C7-092D-66002C892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107793"/>
                  </p:ext>
                </p:extLst>
              </p:nvPr>
            </p:nvGraphicFramePr>
            <p:xfrm>
              <a:off x="4001983" y="3668785"/>
              <a:ext cx="4019169" cy="1993647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Pop K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99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103125" r="-24444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103125" r="-144444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103125" r="-1389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4004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203125" r="-24444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203125" r="-14444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203125" r="-1389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4006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I</a:t>
                          </a:r>
                        </a:p>
                      </a:txBody>
                      <a:tcPr anchor="ctr">
                        <a:solidFill>
                          <a:srgbClr val="0E2C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611" t="-400000" r="-244444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8611" t="-400000" r="-144444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1667" t="-400000" r="-1389" b="-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698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2C0B-3BBB-F9A7-0B22-26F6D1E3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 matrix – ancestry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95C03-FC0C-D9DA-2BE9-2E9E57F7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un-admixed individual: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admixed individual: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A7CC-E850-1FC6-1ADE-A5257A20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0D52-4737-8A3E-6426-B5E04F12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DAF407-9FAF-8FC2-6535-573D7F8D6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195986"/>
              </p:ext>
            </p:extLst>
          </p:nvPr>
        </p:nvGraphicFramePr>
        <p:xfrm>
          <a:off x="3795156" y="2515873"/>
          <a:ext cx="4485513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87349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863536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00E73F-6A06-574C-4D0A-858EF8DD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55022"/>
              </p:ext>
            </p:extLst>
          </p:nvPr>
        </p:nvGraphicFramePr>
        <p:xfrm>
          <a:off x="3795156" y="5021566"/>
          <a:ext cx="4485513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87349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863536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7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6C38-EC55-5D5C-21B8-8715BED1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DEC0-979C-C1F5-B801-F64E43C06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‘reference’ populations to serve as representatives of ‘true’ populations</a:t>
            </a:r>
          </a:p>
          <a:p>
            <a:pPr lvl="1"/>
            <a:r>
              <a:rPr lang="en-US" dirty="0"/>
              <a:t>E.g., using Yoruba as the African reference and Spanish as the European 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0B20A-D57A-5F61-7DFF-338052CE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AA2A9-DE3E-7225-7B4B-7B91C2CA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FB85189-B58D-927D-EFAD-C26745408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674351"/>
                  </p:ext>
                </p:extLst>
              </p:nvPr>
            </p:nvGraphicFramePr>
            <p:xfrm>
              <a:off x="1377538" y="4001294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K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FB85189-B58D-927D-EFAD-C26745408B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674351"/>
                  </p:ext>
                </p:extLst>
              </p:nvPr>
            </p:nvGraphicFramePr>
            <p:xfrm>
              <a:off x="1377538" y="4001294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99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222" t="-106250" r="-245833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222" t="-106250" r="-145833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278" t="-106250" r="-2778" b="-3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222" t="-206250" r="-245833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222" t="-206250" r="-145833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278" t="-206250" r="-2778" b="-2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4006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K</a:t>
                          </a: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222" t="-403125" r="-24583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222" t="-403125" r="-14583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278" t="-403125" r="-2778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5F5D5D-E2D3-C46C-07E7-AF3FA0261C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529774"/>
                  </p:ext>
                </p:extLst>
              </p:nvPr>
            </p:nvGraphicFramePr>
            <p:xfrm>
              <a:off x="7334631" y="4001294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K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5F5D5D-E2D3-C46C-07E7-AF3FA0261C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529774"/>
                  </p:ext>
                </p:extLst>
              </p:nvPr>
            </p:nvGraphicFramePr>
            <p:xfrm>
              <a:off x="7334631" y="4001294"/>
              <a:ext cx="4019169" cy="1993265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887349">
                      <a:extLst>
                        <a:ext uri="{9D8B030D-6E8A-4147-A177-3AD203B41FA5}">
                          <a16:colId xmlns:a16="http://schemas.microsoft.com/office/drawing/2014/main" val="288459792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480427047"/>
                        </a:ext>
                      </a:extLst>
                    </a:gridCol>
                    <a:gridCol w="913130">
                      <a:extLst>
                        <a:ext uri="{9D8B030D-6E8A-4147-A177-3AD203B41FA5}">
                          <a16:colId xmlns:a16="http://schemas.microsoft.com/office/drawing/2014/main" val="3230206374"/>
                        </a:ext>
                      </a:extLst>
                    </a:gridCol>
                    <a:gridCol w="397192">
                      <a:extLst>
                        <a:ext uri="{9D8B030D-6E8A-4147-A177-3AD203B41FA5}">
                          <a16:colId xmlns:a16="http://schemas.microsoft.com/office/drawing/2014/main" val="1761588761"/>
                        </a:ext>
                      </a:extLst>
                    </a:gridCol>
                    <a:gridCol w="908368">
                      <a:extLst>
                        <a:ext uri="{9D8B030D-6E8A-4147-A177-3AD203B41FA5}">
                          <a16:colId xmlns:a16="http://schemas.microsoft.com/office/drawing/2014/main" val="29665800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SNP L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986278"/>
                      </a:ext>
                    </a:extLst>
                  </a:tr>
                  <a:tr h="399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1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7222" t="-106250" r="-245833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7222" t="-106250" r="-145833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0278" t="-106250" r="-2778" b="-3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044944"/>
                      </a:ext>
                    </a:extLst>
                  </a:tr>
                  <a:tr h="40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7222" t="-206250" r="-245833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7222" t="-206250" r="-145833" b="-2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0278" t="-206250" r="-2778" b="-2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5792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…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8010158"/>
                      </a:ext>
                    </a:extLst>
                  </a:tr>
                  <a:tr h="4006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ptos" panose="020B0004020202020204" pitchFamily="34" charset="0"/>
                            </a:rPr>
                            <a:t>Ind K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7222" t="-403125" r="-24583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7222" t="-403125" r="-14583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Aptos" panose="020B00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0278" t="-403125" r="-2778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454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BCFBB0-C8E4-BC6A-B073-30ED63F541F7}"/>
              </a:ext>
            </a:extLst>
          </p:cNvPr>
          <p:cNvSpPr txBox="1"/>
          <p:nvPr/>
        </p:nvSpPr>
        <p:spPr>
          <a:xfrm>
            <a:off x="379613" y="4001294"/>
            <a:ext cx="91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  <a:latin typeface="Aptos" panose="020B0004020202020204" pitchFamily="34" charset="0"/>
              </a:rPr>
              <a:t>Yoruba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82F1F-7E04-C6DE-7F75-4AFA2CEF6F29}"/>
              </a:ext>
            </a:extLst>
          </p:cNvPr>
          <p:cNvSpPr txBox="1"/>
          <p:nvPr/>
        </p:nvSpPr>
        <p:spPr>
          <a:xfrm>
            <a:off x="6279769" y="400129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</a:rPr>
              <a:t>Spanish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BFD1F4-E8F9-82A0-C611-4BF90F96E789}"/>
              </a:ext>
            </a:extLst>
          </p:cNvPr>
          <p:cNvSpPr/>
          <p:nvPr/>
        </p:nvSpPr>
        <p:spPr>
          <a:xfrm>
            <a:off x="3387122" y="4416918"/>
            <a:ext cx="496109" cy="15604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F247E64-4A9E-10EE-E587-4BB267E3EF3A}"/>
              </a:ext>
            </a:extLst>
          </p:cNvPr>
          <p:cNvCxnSpPr/>
          <p:nvPr/>
        </p:nvCxnSpPr>
        <p:spPr>
          <a:xfrm>
            <a:off x="3657600" y="5994559"/>
            <a:ext cx="399143" cy="304641"/>
          </a:xfrm>
          <a:prstGeom prst="curvedConnector3">
            <a:avLst>
              <a:gd name="adj1" fmla="val -90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39056-24C5-0F30-B200-ECC82C73F1D1}"/>
                  </a:ext>
                </a:extLst>
              </p:cNvPr>
              <p:cNvSpPr txBox="1"/>
              <p:nvPr/>
            </p:nvSpPr>
            <p:spPr>
              <a:xfrm>
                <a:off x="3959397" y="6118535"/>
                <a:ext cx="682879" cy="376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𝑌𝑅𝐼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B39056-24C5-0F30-B200-ECC82C73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397" y="6118535"/>
                <a:ext cx="682879" cy="376963"/>
              </a:xfrm>
              <a:prstGeom prst="rect">
                <a:avLst/>
              </a:prstGeom>
              <a:blipFill>
                <a:blip r:embed="rId4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EA0661-AF59-4CA0-1C69-AE3640A9EA8D}"/>
              </a:ext>
            </a:extLst>
          </p:cNvPr>
          <p:cNvSpPr txBox="1"/>
          <p:nvPr/>
        </p:nvSpPr>
        <p:spPr>
          <a:xfrm>
            <a:off x="3062191" y="6133184"/>
            <a:ext cx="70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99810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6C38-EC55-5D5C-21B8-8715BED1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 to infer Q using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EDEC0-979C-C1F5-B801-F64E43C060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you have an individual’s genotype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We can calculate the probability of the individual belonging to population I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𝑖𝑛𝑑𝑖𝑣𝑖𝑑𝑢𝑎𝑙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The numerator is the likelihood of observing individual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’s genotype,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in population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The denominator is the sum of the likelihoods over all populations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EDEC0-979C-C1F5-B801-F64E43C060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0B20A-D57A-5F61-7DFF-338052CE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AA2A9-DE3E-7225-7B4B-7B91C2CA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5F60-C2E1-9566-2C97-2A56A51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Inferring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E1FB9-6C32-FE95-87A6-9AD4F70C80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use the genotype over 5 SNPs for individual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E1FB9-6C32-FE95-87A6-9AD4F70C80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56E3-7F0A-A3A5-DF6D-F24F6B51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2F088-FFEF-2490-9931-170F1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C959C-0170-050B-50E6-6D14D22E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82352"/>
              </p:ext>
            </p:extLst>
          </p:nvPr>
        </p:nvGraphicFramePr>
        <p:xfrm>
          <a:off x="3795156" y="3333618"/>
          <a:ext cx="5399808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5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082CE-3168-79E3-DA79-74C7D90AE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334071"/>
              </p:ext>
            </p:extLst>
          </p:nvPr>
        </p:nvGraphicFramePr>
        <p:xfrm>
          <a:off x="3795156" y="4496497"/>
          <a:ext cx="5399808" cy="118872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5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34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/>
              <p:nvPr/>
            </p:nvSpPr>
            <p:spPr>
              <a:xfrm>
                <a:off x="3130059" y="3545192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59" y="3545192"/>
                <a:ext cx="46512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D3BB6-5FFF-B612-61D4-F194C18AEA73}"/>
                  </a:ext>
                </a:extLst>
              </p:cNvPr>
              <p:cNvSpPr txBox="1"/>
              <p:nvPr/>
            </p:nvSpPr>
            <p:spPr>
              <a:xfrm>
                <a:off x="3130059" y="5016184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D3BB6-5FFF-B612-61D4-F194C18A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59" y="5016184"/>
                <a:ext cx="3962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42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88E43C34-5841-2C33-D12E-0BD450B0D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Calculating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𝑷𝒓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itle 8">
                <a:extLst>
                  <a:ext uri="{FF2B5EF4-FFF2-40B4-BE49-F238E27FC236}">
                    <a16:creationId xmlns:a16="http://schemas.microsoft.com/office/drawing/2014/main" id="{88E43C34-5841-2C33-D12E-0BD450B0D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45FC-6F3D-53AA-146F-60FB53963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Calculating the likelihood of observing a genotype in population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𝑷𝒓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914400" lvl="2" indent="0">
                  <a:spcBef>
                    <a:spcPts val="11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914400" lvl="2" indent="0">
                  <a:spcBef>
                    <a:spcPts val="11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spcBef>
                    <a:spcPts val="11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45FC-6F3D-53AA-146F-60FB53963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71052-D558-5419-3A31-8788E35D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728F2-A8D2-8016-E7DA-199A94E5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5F60-C2E1-9566-2C97-2A56A51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Inferring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56E3-7F0A-A3A5-DF6D-F24F6B51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2F088-FFEF-2490-9931-170F1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C959C-0170-050B-50E6-6D14D22E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73018"/>
              </p:ext>
            </p:extLst>
          </p:nvPr>
        </p:nvGraphicFramePr>
        <p:xfrm>
          <a:off x="5373922" y="2137949"/>
          <a:ext cx="5399808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5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082CE-3168-79E3-DA79-74C7D90AE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54301"/>
              </p:ext>
            </p:extLst>
          </p:nvPr>
        </p:nvGraphicFramePr>
        <p:xfrm>
          <a:off x="5373922" y="3300828"/>
          <a:ext cx="5399808" cy="79248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34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/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D3BB6-5FFF-B612-61D4-F194C18AEA73}"/>
                  </a:ext>
                </a:extLst>
              </p:cNvPr>
              <p:cNvSpPr txBox="1"/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D3BB6-5FFF-B612-61D4-F194C18A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5EE4AF-ABF8-0052-A057-C0A5A8CC2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087358"/>
              </p:ext>
            </p:extLst>
          </p:nvPr>
        </p:nvGraphicFramePr>
        <p:xfrm>
          <a:off x="5373922" y="4592660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/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E8263-0FB5-3C7E-791B-2CABC2DA4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427028"/>
              </p:ext>
            </p:extLst>
          </p:nvPr>
        </p:nvGraphicFramePr>
        <p:xfrm>
          <a:off x="5373922" y="5139312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/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1304-33AD-7A7B-CEC9-C830AC898702}"/>
                  </a:ext>
                </a:extLst>
              </p:cNvPr>
              <p:cNvSpPr txBox="1"/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1304-33AD-7A7B-CEC9-C830AC89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35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C472-8CF1-0B04-F38E-BD4CA8D7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9691-1B1B-4C6C-8F2C-6F1CC1EF1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2744" cy="4351338"/>
          </a:xfrm>
        </p:spPr>
        <p:txBody>
          <a:bodyPr/>
          <a:lstStyle/>
          <a:p>
            <a:r>
              <a:rPr lang="en-US" dirty="0"/>
              <a:t>We have now seen how genomic data are stored and represented</a:t>
            </a:r>
          </a:p>
          <a:p>
            <a:endParaRPr lang="en-US" dirty="0"/>
          </a:p>
          <a:p>
            <a:r>
              <a:rPr lang="en-US" dirty="0"/>
              <a:t>We were able to characterize genetic diversity using a dataset from the 1000 Genomes Project using PCA</a:t>
            </a:r>
          </a:p>
          <a:p>
            <a:endParaRPr lang="en-US" dirty="0"/>
          </a:p>
          <a:p>
            <a:pPr lvl="1"/>
            <a:r>
              <a:rPr lang="en-US" dirty="0"/>
              <a:t>We can see the different poles of human genetic diversity represented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E422-B3B1-A57E-86C2-359337C8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18792-9CF7-923F-6F92-BFC9093B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47FFD-0020-6980-351A-2F080F6B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17" y="1430480"/>
            <a:ext cx="4522704" cy="44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5F60-C2E1-9566-2C97-2A56A51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Inferring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56E3-7F0A-A3A5-DF6D-F24F6B51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2F088-FFEF-2490-9931-170F1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C959C-0170-050B-50E6-6D14D22E2ED4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2137949"/>
          <a:ext cx="5399808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5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082CE-3168-79E3-DA79-74C7D90AE2E7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3300828"/>
          <a:ext cx="5399808" cy="79248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34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/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5EE4AF-ABF8-0052-A057-C0A5A8CC2861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4592660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/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E8263-0FB5-3C7E-791B-2CABC2DA4383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5139312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/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12701-3C29-4E28-0533-93DB47179662}"/>
                  </a:ext>
                </a:extLst>
              </p:cNvPr>
              <p:cNvSpPr txBox="1"/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12701-3C29-4E28-0533-93DB47179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FEE649-F1F0-C0CC-A69E-E33793EBD2EC}"/>
                  </a:ext>
                </a:extLst>
              </p:cNvPr>
              <p:cNvSpPr txBox="1"/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FEE649-F1F0-C0CC-A69E-E33793EBD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01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5F60-C2E1-9566-2C97-2A56A515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Inferring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56E3-7F0A-A3A5-DF6D-F24F6B51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2F088-FFEF-2490-9931-170F1E2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C959C-0170-050B-50E6-6D14D22E2ED4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2137949"/>
          <a:ext cx="5399808" cy="79248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SNP 5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55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082CE-3168-79E3-DA79-74C7D90AE2E7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3300828"/>
          <a:ext cx="5399808" cy="79248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Pop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3462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/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3B61D-61DC-CB0B-94DB-D094D323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2349523"/>
                <a:ext cx="4651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5EE4AF-ABF8-0052-A057-C0A5A8CC2861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4592660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/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3D6A88-DC98-783B-E08C-0D3B58FE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592660"/>
                <a:ext cx="159255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DE8263-0FB5-3C7E-791B-2CABC2DA4383}"/>
              </a:ext>
            </a:extLst>
          </p:cNvPr>
          <p:cNvGraphicFramePr>
            <a:graphicFrameLocks noGrp="1"/>
          </p:cNvGraphicFramePr>
          <p:nvPr/>
        </p:nvGraphicFramePr>
        <p:xfrm>
          <a:off x="5373922" y="5139312"/>
          <a:ext cx="5399808" cy="396240"/>
        </p:xfrm>
        <a:graphic>
          <a:graphicData uri="http://schemas.openxmlformats.org/drawingml/2006/table">
            <a:tbl>
              <a:tblPr firstCol="1">
                <a:tableStyleId>{6E25E649-3F16-4E02-A733-19D2CDBF48F0}</a:tableStyleId>
              </a:tblPr>
              <a:tblGrid>
                <a:gridCol w="834158">
                  <a:extLst>
                    <a:ext uri="{9D8B030D-6E8A-4147-A177-3AD203B41FA5}">
                      <a16:colId xmlns:a16="http://schemas.microsoft.com/office/drawing/2014/main" val="54429638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9383647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46416045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2611822611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291656548"/>
                    </a:ext>
                  </a:extLst>
                </a:gridCol>
                <a:gridCol w="913130">
                  <a:extLst>
                    <a:ext uri="{9D8B030D-6E8A-4147-A177-3AD203B41FA5}">
                      <a16:colId xmlns:a16="http://schemas.microsoft.com/office/drawing/2014/main" val="104823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Ind i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0.42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ptos" panose="020B0004020202020204" pitchFamily="34" charset="0"/>
                        </a:rPr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7402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/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D55B3-9DB4-819D-5E5C-3822B651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139312"/>
                <a:ext cx="15925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38BBB5-7C64-1778-3319-D42F5FED728B}"/>
              </a:ext>
            </a:extLst>
          </p:cNvPr>
          <p:cNvSpPr txBox="1"/>
          <p:nvPr/>
        </p:nvSpPr>
        <p:spPr>
          <a:xfrm>
            <a:off x="10973700" y="4592660"/>
            <a:ext cx="108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= 0.0347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443AD-875F-77CC-91B8-95AA4C0B45F2}"/>
              </a:ext>
            </a:extLst>
          </p:cNvPr>
          <p:cNvSpPr txBox="1"/>
          <p:nvPr/>
        </p:nvSpPr>
        <p:spPr>
          <a:xfrm>
            <a:off x="10973700" y="5149251"/>
            <a:ext cx="108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= 0.0017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C52EA-241C-D488-A7BB-3667DCE2FB47}"/>
                  </a:ext>
                </a:extLst>
              </p:cNvPr>
              <p:cNvSpPr txBox="1"/>
              <p:nvPr/>
            </p:nvSpPr>
            <p:spPr>
              <a:xfrm>
                <a:off x="3004931" y="5977833"/>
                <a:ext cx="4522841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𝑷𝒓</m:t>
                      </m:r>
                      <m:d>
                        <m:dPr>
                          <m:endChr m:val="|"/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𝟎𝟑𝟒𝟕</m:t>
                          </m:r>
                        </m:num>
                        <m:den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𝟎𝟑𝟒𝟕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𝟎𝟎𝟏𝟕</m:t>
                          </m:r>
                        </m:den>
                      </m:f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𝟗𝟓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C52EA-241C-D488-A7BB-3667DCE2F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31" y="5977833"/>
                <a:ext cx="4522841" cy="617348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CBCB21-F1F2-D725-FB2F-8A232E191762}"/>
                  </a:ext>
                </a:extLst>
              </p:cNvPr>
              <p:cNvSpPr txBox="1"/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11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CBCB21-F1F2-D725-FB2F-8A232E191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137" y="2663397"/>
                <a:ext cx="3792705" cy="1594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43D71B-AD78-02E0-23E3-184D642A79AC}"/>
                  </a:ext>
                </a:extLst>
              </p:cNvPr>
              <p:cNvSpPr txBox="1"/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43D71B-AD78-02E0-23E3-184D642A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25" y="3512402"/>
                <a:ext cx="3962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3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ADD7-9F74-2E50-A76C-88E84173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if we don’t want to make assumptions about 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7D655-E409-5823-B4A3-DD72C1034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would this work if we don’t know which populations would serve as reference populations?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from the input genomic data?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briefly go back to k-means clustering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7D655-E409-5823-B4A3-DD72C1034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E45AA-2BDB-71B4-3334-F7A397AC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8CF3B-933D-8BC7-192B-0CA53B59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for unsupervised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k-means in action (x marks the spot of the cluster centroid)">
            <a:extLst>
              <a:ext uri="{FF2B5EF4-FFF2-40B4-BE49-F238E27FC236}">
                <a16:creationId xmlns:a16="http://schemas.microsoft.com/office/drawing/2014/main" id="{8969964B-0F2D-20F2-1A9B-11D46AE9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2" y="1301814"/>
            <a:ext cx="9444841" cy="53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C2910-D3D1-1A97-03C9-6B3FB45E55B3}"/>
              </a:ext>
            </a:extLst>
          </p:cNvPr>
          <p:cNvSpPr txBox="1"/>
          <p:nvPr/>
        </p:nvSpPr>
        <p:spPr>
          <a:xfrm>
            <a:off x="4529258" y="6470711"/>
            <a:ext cx="337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Source: </a:t>
            </a:r>
            <a:r>
              <a:rPr lang="en-US" dirty="0">
                <a:latin typeface="Aptos" panose="020B0004020202020204" pitchFamily="34" charset="0"/>
                <a:hlinkClick r:id="rId3"/>
              </a:rPr>
              <a:t>David Sheehan’s </a:t>
            </a:r>
            <a:r>
              <a:rPr lang="en-US" dirty="0" err="1">
                <a:latin typeface="Aptos" panose="020B0004020202020204" pitchFamily="34" charset="0"/>
                <a:hlinkClick r:id="rId3"/>
              </a:rPr>
              <a:t>Github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4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K-means clustering for unsupervised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4FB6-4B4E-34D2-4A39-AAA75690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simple algorithm for unsupervised clustering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number of clusters (K)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K random seed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Assign all points in the dataset to their nearest seed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location of the seed point to the centroid of the grouped data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3 and 4 until the location of the seed point stabilizes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K-means clustering for unsupervised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4FB6-4B4E-34D2-4A39-AAA75690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simple algorithm for unsupervised clustering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number of clusters (K)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K random seed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Assign all points in the dataset to their nearest seed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Update the location of the seed point to the centroid of the grouped data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3 and 4 until the location of the seed point stabilizes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F66AA-C52B-6F1D-E5CE-7F81713E0CDB}"/>
              </a:ext>
            </a:extLst>
          </p:cNvPr>
          <p:cNvSpPr txBox="1"/>
          <p:nvPr/>
        </p:nvSpPr>
        <p:spPr>
          <a:xfrm>
            <a:off x="6096000" y="2938408"/>
            <a:ext cx="139653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16125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K-means clustering for unsupervised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4FB6-4B4E-34D2-4A39-AAA75690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simple algorithm for unsupervised clustering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Identify number of clusters (K)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 K random seed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Assign all points in the dataset to their nearest seed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Update the location of the seed point to the centroid of the grouped data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3 and 4 until the location of the seed point stabilizes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C0CEE-7E1F-6CE1-D64C-D2F8A570FD31}"/>
              </a:ext>
            </a:extLst>
          </p:cNvPr>
          <p:cNvSpPr txBox="1"/>
          <p:nvPr/>
        </p:nvSpPr>
        <p:spPr>
          <a:xfrm>
            <a:off x="9298230" y="3544583"/>
            <a:ext cx="13679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Expectation</a:t>
            </a:r>
          </a:p>
        </p:txBody>
      </p:sp>
    </p:spTree>
    <p:extLst>
      <p:ext uri="{BB962C8B-B14F-4D97-AF65-F5344CB8AC3E}">
        <p14:creationId xmlns:p14="http://schemas.microsoft.com/office/powerpoint/2010/main" val="157558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K-means clustering for unsupervised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4FB6-4B4E-34D2-4A39-AAA75690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simple algorithm for unsupervised clustering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Identify number of clusters (K)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Initialize K random seed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Assign all points in the dataset to their nearest seed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location of the seed point to the centroid of the grouped data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Repeat 3 and 4 until the location of the seed point stabilizes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F0822-DC81-2A30-A80E-A74E55CFA651}"/>
              </a:ext>
            </a:extLst>
          </p:cNvPr>
          <p:cNvSpPr txBox="1"/>
          <p:nvPr/>
        </p:nvSpPr>
        <p:spPr>
          <a:xfrm>
            <a:off x="9873583" y="4448709"/>
            <a:ext cx="150393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Maximization</a:t>
            </a:r>
          </a:p>
        </p:txBody>
      </p:sp>
    </p:spTree>
    <p:extLst>
      <p:ext uri="{BB962C8B-B14F-4D97-AF65-F5344CB8AC3E}">
        <p14:creationId xmlns:p14="http://schemas.microsoft.com/office/powerpoint/2010/main" val="1549237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1E32-43E2-CF7E-6744-D09AB234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 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F406-1AC6-BA00-79F4-B79E38A8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 assigns a single category to each input data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8DC82-B8FD-3373-9398-449D487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992FD-0025-EC35-2555-0430B502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00C7FA-E324-5283-4524-36D5DF1D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57622"/>
              </p:ext>
            </p:extLst>
          </p:nvPr>
        </p:nvGraphicFramePr>
        <p:xfrm>
          <a:off x="3748118" y="3074194"/>
          <a:ext cx="4695764" cy="1854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7868">
                  <a:extLst>
                    <a:ext uri="{9D8B030D-6E8A-4147-A177-3AD203B41FA5}">
                      <a16:colId xmlns:a16="http://schemas.microsoft.com/office/drawing/2014/main" val="162515128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414686965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354239971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2794305117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3262364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70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50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13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13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K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55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206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1E32-43E2-CF7E-6744-D09AB234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this to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CF406-1AC6-BA00-79F4-B79E38A85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expectation maximization (EM), we can assign probabilities of membership for each group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the intuition for how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estimated from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CF406-1AC6-BA00-79F4-B79E38A85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8DC82-B8FD-3373-9398-449D487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992FD-0025-EC35-2555-0430B502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FEE534-9EB4-5AA0-ECA2-6236E8E43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5681"/>
              </p:ext>
            </p:extLst>
          </p:nvPr>
        </p:nvGraphicFramePr>
        <p:xfrm>
          <a:off x="3748118" y="3074194"/>
          <a:ext cx="4695764" cy="185420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7868">
                  <a:extLst>
                    <a:ext uri="{9D8B030D-6E8A-4147-A177-3AD203B41FA5}">
                      <a16:colId xmlns:a16="http://schemas.microsoft.com/office/drawing/2014/main" val="162515128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414686965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3542399712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2794305117"/>
                    </a:ext>
                  </a:extLst>
                </a:gridCol>
                <a:gridCol w="994474">
                  <a:extLst>
                    <a:ext uri="{9D8B030D-6E8A-4147-A177-3AD203B41FA5}">
                      <a16:colId xmlns:a16="http://schemas.microsoft.com/office/drawing/2014/main" val="3262364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3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4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70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1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50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2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13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13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K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55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0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D828-4B3B-63BC-632B-C6AEE4FD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genetic ancestry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92E8-498C-48EE-A371-787F84F9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categorize genetic ancestry at different levels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Categorical designation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Continuous designation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C392-E7E2-D2E9-5E9D-42E72A98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3B022-F072-2E31-8A58-CD95E526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81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8A70-01E3-F38C-0599-90CBE33C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interplay between genetics and environment for health disparities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27950-8476-0D6E-5C75-62AB35AD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one of our publications as an example: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C5E95-E11C-D654-0BDB-8FE5256E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E403A-5A5D-6BEE-F80E-0EA8D8E7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44C68-3966-2275-BEC5-CBF854206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05" y="2324025"/>
            <a:ext cx="9119946" cy="38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3AF3-84DA-4603-9BB0-5CDE647C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diabetes (T2D)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2797-03E0-438B-9044-39E3C9365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2 diabetes (T2D) is a complex common disease</a:t>
            </a:r>
          </a:p>
          <a:p>
            <a:endParaRPr lang="en-US" dirty="0"/>
          </a:p>
          <a:p>
            <a:r>
              <a:rPr lang="en-US" dirty="0"/>
              <a:t>Minority populations often bear a disproportionately high burden of T2D in developed nations</a:t>
            </a:r>
          </a:p>
          <a:p>
            <a:endParaRPr lang="en-US" dirty="0"/>
          </a:p>
          <a:p>
            <a:r>
              <a:rPr lang="en-US" dirty="0"/>
              <a:t>Socioeconomic deprivation is often seen as a risk factor for T2D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1E11-B44F-43BC-ABA6-6114299C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D74CF-2642-41ED-B02E-2D16E2E4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77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EAC2-86DE-4005-8866-63DB38B4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F751-4D4D-4D93-9DE7-5F0E9576E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type 2 diabetes (T2D) an ethnic health disparity in the UK?</a:t>
            </a:r>
          </a:p>
          <a:p>
            <a:endParaRPr lang="en-US" dirty="0"/>
          </a:p>
          <a:p>
            <a:r>
              <a:rPr lang="en-US" dirty="0"/>
              <a:t>Can socioeconomic deprivation (SED) explain the disparity, if found?</a:t>
            </a:r>
          </a:p>
          <a:p>
            <a:endParaRPr lang="en-US" dirty="0"/>
          </a:p>
          <a:p>
            <a:r>
              <a:rPr lang="en-US" dirty="0"/>
              <a:t>Do genetic ancestry (GA) and SED interact to modify T2D ethnic health disparities in the UK?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54F4B-E962-46C2-9AF9-9D7481B3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37E4A-4DF9-4950-8616-CCCD1194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1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559F2-0421-D94B-9123-C349F930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FF602-A6A3-4443-98F6-74E37943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B39A-7866-854B-AE98-77F857E4E26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89C244-6957-0045-83E2-3391AACBD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" t="3721" r="58135" b="44260"/>
          <a:stretch/>
        </p:blipFill>
        <p:spPr>
          <a:xfrm>
            <a:off x="6096000" y="136525"/>
            <a:ext cx="4345253" cy="66868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6DDD24-B20E-4043-9B52-E8D93091F569}"/>
              </a:ext>
            </a:extLst>
          </p:cNvPr>
          <p:cNvSpPr txBox="1">
            <a:spLocks/>
          </p:cNvSpPr>
          <p:nvPr/>
        </p:nvSpPr>
        <p:spPr>
          <a:xfrm>
            <a:off x="390525" y="2789639"/>
            <a:ext cx="5495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venir Medium" panose="020006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Type 2 diabetes in the UK Biobank</a:t>
            </a:r>
          </a:p>
        </p:txBody>
      </p:sp>
    </p:spTree>
    <p:extLst>
      <p:ext uri="{BB962C8B-B14F-4D97-AF65-F5344CB8AC3E}">
        <p14:creationId xmlns:p14="http://schemas.microsoft.com/office/powerpoint/2010/main" val="3862387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430F-ACC1-DC41-A018-53A9707F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2775" cy="1325563"/>
          </a:xfrm>
        </p:spPr>
        <p:txBody>
          <a:bodyPr/>
          <a:lstStyle/>
          <a:p>
            <a:r>
              <a:rPr lang="en-US" dirty="0"/>
              <a:t>Socioeconomic deprivation (SED) and T2D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1E29-929C-6941-8914-4910E0B7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Socioeconomic deprivation is known to impact type 2 diabetes health disparities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49125-A598-0248-948A-BC4CAF5F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94784-394A-CE4C-9AE0-FD80685B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B39A-7866-854B-AE98-77F857E4E26B}" type="slidenum">
              <a:rPr lang="en-US" smtClean="0"/>
              <a:t>34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351D90-A4B1-4FAE-88C2-7E2D8BBC4FA0}"/>
              </a:ext>
            </a:extLst>
          </p:cNvPr>
          <p:cNvGrpSpPr/>
          <p:nvPr/>
        </p:nvGrpSpPr>
        <p:grpSpPr>
          <a:xfrm>
            <a:off x="395642" y="3741964"/>
            <a:ext cx="11400717" cy="1841774"/>
            <a:chOff x="333729" y="3741964"/>
            <a:chExt cx="11400717" cy="1841774"/>
          </a:xfrm>
        </p:grpSpPr>
        <p:pic>
          <p:nvPicPr>
            <p:cNvPr id="6" name="Content Placeholder 3">
              <a:extLst>
                <a:ext uri="{FF2B5EF4-FFF2-40B4-BE49-F238E27FC236}">
                  <a16:creationId xmlns:a16="http://schemas.microsoft.com/office/drawing/2014/main" id="{513C6C7C-96D8-BF4B-BBA5-850D872B9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729" y="3818451"/>
              <a:ext cx="5919881" cy="1688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DF6143-9607-2F49-BEC7-67F91FF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796" y="3741964"/>
              <a:ext cx="5383650" cy="1841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5197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B3064501-4B18-4EC4-88C6-8633A6595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" t="58705" r="48409" b="4930"/>
          <a:stretch/>
        </p:blipFill>
        <p:spPr>
          <a:xfrm>
            <a:off x="299087" y="1676865"/>
            <a:ext cx="5387100" cy="4897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84D8D-AF8D-DC4A-A6F2-3EADB01E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SED, T2D, and ethnicity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3BA71-8EEC-6943-8956-091B543E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5F722-85F2-1E4C-BE8A-D85C2BC2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B39A-7866-854B-AE98-77F857E4E26B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05DF9A-4145-B946-A494-D64DD1B73C23}"/>
              </a:ext>
            </a:extLst>
          </p:cNvPr>
          <p:cNvCxnSpPr>
            <a:cxnSpLocks/>
          </p:cNvCxnSpPr>
          <p:nvPr/>
        </p:nvCxnSpPr>
        <p:spPr>
          <a:xfrm>
            <a:off x="4882018" y="1906500"/>
            <a:ext cx="0" cy="26949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FDA78A-080E-FE40-BA6B-DC5B5163183B}"/>
              </a:ext>
            </a:extLst>
          </p:cNvPr>
          <p:cNvCxnSpPr>
            <a:cxnSpLocks/>
          </p:cNvCxnSpPr>
          <p:nvPr/>
        </p:nvCxnSpPr>
        <p:spPr>
          <a:xfrm>
            <a:off x="2394587" y="3826805"/>
            <a:ext cx="0" cy="13442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40C08AF6-EFBE-4B3D-A3F0-5E44FC03C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3" t="59074" r="2729" b="4487"/>
          <a:stretch/>
        </p:blipFill>
        <p:spPr>
          <a:xfrm>
            <a:off x="6763865" y="1796000"/>
            <a:ext cx="4781144" cy="4830772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09CA6467-55A7-434A-A4F1-C0B01AF9A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0" t="95915"/>
          <a:stretch/>
        </p:blipFill>
        <p:spPr>
          <a:xfrm>
            <a:off x="7068665" y="924574"/>
            <a:ext cx="4658959" cy="549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397FC-A741-0742-9B0E-0712DD017171}"/>
              </a:ext>
            </a:extLst>
          </p:cNvPr>
          <p:cNvSpPr txBox="1"/>
          <p:nvPr/>
        </p:nvSpPr>
        <p:spPr>
          <a:xfrm>
            <a:off x="3575117" y="3382630"/>
            <a:ext cx="504176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Avenir Medium" panose="02000603020000020003" pitchFamily="2" charset="0"/>
              </a:rPr>
              <a:t>Genetic ancestry might play a role!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379255-DA01-45E3-9769-74677C8B5C46}"/>
              </a:ext>
            </a:extLst>
          </p:cNvPr>
          <p:cNvSpPr/>
          <p:nvPr/>
        </p:nvSpPr>
        <p:spPr>
          <a:xfrm>
            <a:off x="6591300" y="1826935"/>
            <a:ext cx="28575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66AF-8CC9-5A4D-929D-3B14A009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Genetic ancestry (GA)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C3FA-7E8C-824B-BC79-009CA560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169" cy="4351338"/>
          </a:xfrm>
        </p:spPr>
        <p:txBody>
          <a:bodyPr>
            <a:normAutofit/>
          </a:bodyPr>
          <a:lstStyle/>
          <a:p>
            <a:r>
              <a:rPr lang="en-US" dirty="0"/>
              <a:t>GA groups were delineated using density-based clustering of the genetic principal components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CF590-6ADC-2E4B-A852-D8E60273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49E31-E4CD-1241-991F-8160FCAA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A5B39A-7866-854B-AE98-77F857E4E26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685A27-5382-401D-B258-7B47CE2CAAFB}"/>
              </a:ext>
            </a:extLst>
          </p:cNvPr>
          <p:cNvGrpSpPr/>
          <p:nvPr/>
        </p:nvGrpSpPr>
        <p:grpSpPr>
          <a:xfrm>
            <a:off x="5870413" y="137679"/>
            <a:ext cx="6003740" cy="6218671"/>
            <a:chOff x="4593747" y="2630755"/>
            <a:chExt cx="3990975" cy="4133850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5567D53-1C82-124C-BF20-569C7AF3E2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747" y="2630755"/>
              <a:ext cx="3990975" cy="41338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C603C-1F45-4642-8704-235FA50F50B5}"/>
                </a:ext>
              </a:extLst>
            </p:cNvPr>
            <p:cNvSpPr/>
            <p:nvPr/>
          </p:nvSpPr>
          <p:spPr>
            <a:xfrm>
              <a:off x="6918385" y="3004027"/>
              <a:ext cx="1475117" cy="1287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74E4400-4E20-BF4D-8713-F5722AEDE14D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9" t="10302" r="8503" b="63613"/>
            <a:stretch/>
          </p:blipFill>
          <p:spPr>
            <a:xfrm>
              <a:off x="6924755" y="2982569"/>
              <a:ext cx="1462375" cy="128791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AAA31-D185-41EB-A0BE-1872B4CB6634}"/>
              </a:ext>
            </a:extLst>
          </p:cNvPr>
          <p:cNvGrpSpPr/>
          <p:nvPr/>
        </p:nvGrpSpPr>
        <p:grpSpPr>
          <a:xfrm>
            <a:off x="6323486" y="133837"/>
            <a:ext cx="5595244" cy="5792737"/>
            <a:chOff x="4891172" y="2643601"/>
            <a:chExt cx="3719428" cy="385071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519B86-C51D-E04C-B986-02E1883E19C6}"/>
                </a:ext>
              </a:extLst>
            </p:cNvPr>
            <p:cNvGrpSpPr/>
            <p:nvPr/>
          </p:nvGrpSpPr>
          <p:grpSpPr>
            <a:xfrm>
              <a:off x="4891172" y="2643601"/>
              <a:ext cx="3719428" cy="3839155"/>
              <a:chOff x="4891172" y="2591845"/>
              <a:chExt cx="3719428" cy="3839155"/>
            </a:xfrm>
          </p:grpSpPr>
          <p:pic>
            <p:nvPicPr>
              <p:cNvPr id="7" name="Picture 6" descr="A close up of a flag&#10;&#10;Description automatically generated">
                <a:extLst>
                  <a:ext uri="{FF2B5EF4-FFF2-40B4-BE49-F238E27FC236}">
                    <a16:creationId xmlns:a16="http://schemas.microsoft.com/office/drawing/2014/main" id="{479FD1C8-B305-6943-A822-267C897F0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95" t="50132" b="7249"/>
              <a:stretch/>
            </p:blipFill>
            <p:spPr>
              <a:xfrm>
                <a:off x="4891172" y="4641796"/>
                <a:ext cx="1733909" cy="1789204"/>
              </a:xfrm>
              <a:prstGeom prst="rect">
                <a:avLst/>
              </a:prstGeom>
            </p:spPr>
          </p:pic>
          <p:pic>
            <p:nvPicPr>
              <p:cNvPr id="8" name="Picture 7" descr="A close up of a flag&#10;&#10;Description automatically generated">
                <a:extLst>
                  <a:ext uri="{FF2B5EF4-FFF2-40B4-BE49-F238E27FC236}">
                    <a16:creationId xmlns:a16="http://schemas.microsoft.com/office/drawing/2014/main" id="{614C3DFB-C1F1-A94E-8757-345738FA39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38" t="50686" r="52578" b="11933"/>
              <a:stretch/>
            </p:blipFill>
            <p:spPr>
              <a:xfrm>
                <a:off x="6807677" y="4645924"/>
                <a:ext cx="1802923" cy="1780243"/>
              </a:xfrm>
              <a:prstGeom prst="rect">
                <a:avLst/>
              </a:prstGeom>
            </p:spPr>
          </p:pic>
          <p:pic>
            <p:nvPicPr>
              <p:cNvPr id="9" name="Picture 8" descr="A close up of a flag&#10;&#10;Description automatically generated">
                <a:extLst>
                  <a:ext uri="{FF2B5EF4-FFF2-40B4-BE49-F238E27FC236}">
                    <a16:creationId xmlns:a16="http://schemas.microsoft.com/office/drawing/2014/main" id="{B83D4934-C446-1048-B894-6EB472F164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38" t="2117" b="58758"/>
              <a:stretch/>
            </p:blipFill>
            <p:spPr>
              <a:xfrm>
                <a:off x="4891178" y="2591845"/>
                <a:ext cx="1733909" cy="1648341"/>
              </a:xfrm>
              <a:prstGeom prst="rect">
                <a:avLst/>
              </a:prstGeom>
            </p:spPr>
          </p:pic>
          <p:pic>
            <p:nvPicPr>
              <p:cNvPr id="10" name="Picture 9" descr="A close up of a flag&#10;&#10;Description automatically generated">
                <a:extLst>
                  <a:ext uri="{FF2B5EF4-FFF2-40B4-BE49-F238E27FC236}">
                    <a16:creationId xmlns:a16="http://schemas.microsoft.com/office/drawing/2014/main" id="{654B8810-B6D8-3249-90E8-99F7DCF604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14" t="3287" r="57217" b="66435"/>
              <a:stretch/>
            </p:blipFill>
            <p:spPr>
              <a:xfrm>
                <a:off x="6872055" y="2827905"/>
                <a:ext cx="1515570" cy="1441974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4" name="Picture 1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E67AA2F-DEE8-4FA5-ADF6-FAF9259D40CD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5" t="50999" r="41105" b="6605"/>
            <a:stretch/>
          </p:blipFill>
          <p:spPr>
            <a:xfrm>
              <a:off x="6807677" y="4741712"/>
              <a:ext cx="142875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79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7FFA-EF01-AA4E-B2F1-C1BBDD32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GA, SED, and T2D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F43A-DFAD-C14B-98D7-AC21A2A0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2DB1-6039-124D-8FD2-F24171E8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A5B39A-7866-854B-AE98-77F857E4E26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3A7691-8014-8C4A-BB1C-E906F1FDC4B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92278" r="19962" b="1"/>
          <a:stretch/>
        </p:blipFill>
        <p:spPr>
          <a:xfrm>
            <a:off x="6331702" y="6313562"/>
            <a:ext cx="4557796" cy="4507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6A1A88-1407-D648-BC38-150ED76A2BE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4" t="18813" r="-188" b="11807"/>
          <a:stretch/>
        </p:blipFill>
        <p:spPr>
          <a:xfrm>
            <a:off x="5329616" y="148354"/>
            <a:ext cx="6024184" cy="604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EF42F-3453-D346-98E3-F7B2B4009733}"/>
                  </a:ext>
                </a:extLst>
              </p:cNvPr>
              <p:cNvSpPr txBox="1"/>
              <p:nvPr/>
            </p:nvSpPr>
            <p:spPr>
              <a:xfrm>
                <a:off x="340710" y="2226727"/>
                <a:ext cx="459356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𝑆𝐸𝐷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𝑆𝑒𝑥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EF42F-3453-D346-98E3-F7B2B400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0" y="2226727"/>
                <a:ext cx="4593566" cy="430887"/>
              </a:xfrm>
              <a:prstGeom prst="rect">
                <a:avLst/>
              </a:prstGeom>
              <a:blipFill>
                <a:blip r:embed="rId4"/>
                <a:stretch>
                  <a:fillRect t="-857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5780EE7-FA18-4F46-9AB6-084B285E55C4}"/>
              </a:ext>
            </a:extLst>
          </p:cNvPr>
          <p:cNvSpPr txBox="1"/>
          <p:nvPr/>
        </p:nvSpPr>
        <p:spPr>
          <a:xfrm>
            <a:off x="607409" y="3188626"/>
            <a:ext cx="468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Medium" panose="02000603020000020003" pitchFamily="2" charset="0"/>
              </a:rPr>
              <a:t>We see an interaction between SED and GA</a:t>
            </a:r>
          </a:p>
        </p:txBody>
      </p:sp>
    </p:spTree>
    <p:extLst>
      <p:ext uri="{BB962C8B-B14F-4D97-AF65-F5344CB8AC3E}">
        <p14:creationId xmlns:p14="http://schemas.microsoft.com/office/powerpoint/2010/main" val="387336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85B9-8137-954B-ADCC-54E77469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E0D0-6AE1-9E4C-8A78-302BD309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an interaction between GA and SED when predicting T2D status</a:t>
            </a:r>
          </a:p>
          <a:p>
            <a:endParaRPr lang="en-US" dirty="0"/>
          </a:p>
          <a:p>
            <a:pPr lvl="1"/>
            <a:r>
              <a:rPr lang="en-US" dirty="0"/>
              <a:t>Lifestyle factors that co-vary with higher SED increase the risk for participants identifying as Asian more than they do for those identifying as White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lifestyle factors co-vary with higher SED in participants who identify as Asian and those who identify as White which increase their risk of T2D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BF0C-D484-4D48-8732-1A952A01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13,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621-01F9-0040-A1B0-D39D0996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B39A-7866-854B-AE98-77F857E4E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E28A6A-0B0A-AE9A-D203-45B9E9F63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121402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Categorical designation of genetic ancestry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90104-E57D-9630-2A83-2CC76AE4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D53CF-BB14-B759-811E-0FC55451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292FB-6047-1377-1491-3CDE4BA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categorical ascription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88EC-96D7-8FF6-12D7-184497A5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3380" cy="4351338"/>
          </a:xfrm>
        </p:spPr>
        <p:txBody>
          <a:bodyPr/>
          <a:lstStyle/>
          <a:p>
            <a:r>
              <a:rPr lang="en-US" dirty="0"/>
              <a:t>Let’s assume we get a new, uncharacterized sample</a:t>
            </a:r>
          </a:p>
          <a:p>
            <a:endParaRPr lang="en-US" dirty="0"/>
          </a:p>
          <a:p>
            <a:r>
              <a:rPr lang="en-US" dirty="0"/>
              <a:t>How can we add a categorical label to this new sample?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6EA3D-D552-318E-6C75-FC55EF02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0F5D4-D64C-34DF-870A-EA9920D4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FFD88-C7C8-F64D-06E6-48835D8F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70" y="1367690"/>
            <a:ext cx="5123380" cy="5004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EC05B-C8BE-3AC5-17AC-B17D4E66C028}"/>
              </a:ext>
            </a:extLst>
          </p:cNvPr>
          <p:cNvSpPr/>
          <p:nvPr/>
        </p:nvSpPr>
        <p:spPr>
          <a:xfrm rot="2700000">
            <a:off x="4723969" y="2362203"/>
            <a:ext cx="236163" cy="2361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3B027-0498-ED6A-CB86-330163619A68}"/>
              </a:ext>
            </a:extLst>
          </p:cNvPr>
          <p:cNvSpPr/>
          <p:nvPr/>
        </p:nvSpPr>
        <p:spPr>
          <a:xfrm rot="2700000">
            <a:off x="9800263" y="3905906"/>
            <a:ext cx="111624" cy="111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292FB-6047-1377-1491-3CDE4BAF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clustering with the K-nearest neighbor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88EC-96D7-8FF6-12D7-184497A5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3852" cy="4351338"/>
          </a:xfrm>
        </p:spPr>
        <p:txBody>
          <a:bodyPr/>
          <a:lstStyle/>
          <a:p>
            <a:r>
              <a:rPr lang="en-US" dirty="0"/>
              <a:t>Extremely simple algorithm: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distance to all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Pick </a:t>
            </a:r>
            <a:r>
              <a:rPr lang="en-US" i="1" dirty="0"/>
              <a:t>K</a:t>
            </a:r>
            <a:r>
              <a:rPr lang="en-US" dirty="0"/>
              <a:t> closest neighbors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label based on majority rule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6EA3D-D552-318E-6C75-FC55EF02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0F5D4-D64C-34DF-870A-EA9920D4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FFD88-C7C8-F64D-06E6-48835D8F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70" y="1367690"/>
            <a:ext cx="5123380" cy="5004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43B027-0498-ED6A-CB86-330163619A68}"/>
              </a:ext>
            </a:extLst>
          </p:cNvPr>
          <p:cNvSpPr/>
          <p:nvPr/>
        </p:nvSpPr>
        <p:spPr>
          <a:xfrm rot="2700000">
            <a:off x="9800263" y="3905906"/>
            <a:ext cx="111624" cy="111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765CBD-9585-DE07-8513-3EEF1543A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787231"/>
              </p:ext>
            </p:extLst>
          </p:nvPr>
        </p:nvGraphicFramePr>
        <p:xfrm>
          <a:off x="1323152" y="4234763"/>
          <a:ext cx="4962567" cy="175260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654189">
                  <a:extLst>
                    <a:ext uri="{9D8B030D-6E8A-4147-A177-3AD203B41FA5}">
                      <a16:colId xmlns:a16="http://schemas.microsoft.com/office/drawing/2014/main" val="3376247998"/>
                    </a:ext>
                  </a:extLst>
                </a:gridCol>
                <a:gridCol w="1654189">
                  <a:extLst>
                    <a:ext uri="{9D8B030D-6E8A-4147-A177-3AD203B41FA5}">
                      <a16:colId xmlns:a16="http://schemas.microsoft.com/office/drawing/2014/main" val="643299777"/>
                    </a:ext>
                  </a:extLst>
                </a:gridCol>
                <a:gridCol w="1654189">
                  <a:extLst>
                    <a:ext uri="{9D8B030D-6E8A-4147-A177-3AD203B41FA5}">
                      <a16:colId xmlns:a16="http://schemas.microsoft.com/office/drawing/2014/main" val="2821554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to new point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 anchor="ctr">
                    <a:solidFill>
                      <a:srgbClr val="0E2C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6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07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5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3809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72A9F6-FEA1-A086-56A2-E357C3394C2F}"/>
              </a:ext>
            </a:extLst>
          </p:cNvPr>
          <p:cNvSpPr txBox="1"/>
          <p:nvPr/>
        </p:nvSpPr>
        <p:spPr>
          <a:xfrm>
            <a:off x="20963" y="511106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With </a:t>
            </a:r>
            <a:r>
              <a:rPr lang="en-US" i="1" dirty="0">
                <a:latin typeface="Aptos" panose="020B0004020202020204" pitchFamily="34" charset="0"/>
              </a:rPr>
              <a:t>K</a:t>
            </a:r>
            <a:r>
              <a:rPr lang="en-US" dirty="0">
                <a:latin typeface="Aptos" panose="020B0004020202020204" pitchFamily="34" charset="0"/>
              </a:rPr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47400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BC5F-5770-2CBC-462A-3BBF5057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don’t trust population labels?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2555-B08B-E8F8-F320-DFACD7C5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may be situation where we want to partition our data into groups based on empirical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can help us assess the concordance between reported and inferred labels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calls for unsupervised clustering!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A1E93-7EC3-3AA0-69F6-CC927E0B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681F3-10D3-9457-9E9C-779D35C1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K-means clustering for unsupervised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4FB6-4B4E-34D2-4A39-AAA75690E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simple algorithm for unsupervised clustering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number of clusters (K)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K random seed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Assign all points in the dataset to their nearest seed point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location of the seed point to the centroid of the grouped data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3 and 4 until the location of the seed point stabilizes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CA5BDF-CCF5-FD4E-8DB5-0576DCFD5CC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80E5-CD62-00DF-E506-3A2F9770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for unsupervised clustering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E06F-75FA-DAB4-0FCD-78B8C5B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5/31/2024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8E34-D960-AB36-CF57-0994236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A5BDF-CCF5-FD4E-8DB5-0576DCFD5CCF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k-means in action (x marks the spot of the cluster centroid)">
            <a:extLst>
              <a:ext uri="{FF2B5EF4-FFF2-40B4-BE49-F238E27FC236}">
                <a16:creationId xmlns:a16="http://schemas.microsoft.com/office/drawing/2014/main" id="{8969964B-0F2D-20F2-1A9B-11D46AE9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2" y="1301814"/>
            <a:ext cx="9444841" cy="53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C2910-D3D1-1A97-03C9-6B3FB45E55B3}"/>
              </a:ext>
            </a:extLst>
          </p:cNvPr>
          <p:cNvSpPr txBox="1"/>
          <p:nvPr/>
        </p:nvSpPr>
        <p:spPr>
          <a:xfrm>
            <a:off x="4529258" y="6470711"/>
            <a:ext cx="337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Source: </a:t>
            </a:r>
            <a:r>
              <a:rPr lang="en-US" dirty="0">
                <a:latin typeface="Aptos" panose="020B0004020202020204" pitchFamily="34" charset="0"/>
                <a:hlinkClick r:id="rId3"/>
              </a:rPr>
              <a:t>David Sheehan’s </a:t>
            </a:r>
            <a:r>
              <a:rPr lang="en-US" dirty="0" err="1">
                <a:latin typeface="Aptos" panose="020B0004020202020204" pitchFamily="34" charset="0"/>
                <a:hlinkClick r:id="rId3"/>
              </a:rPr>
              <a:t>Github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95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1661</Words>
  <Application>Microsoft Macintosh PowerPoint</Application>
  <PresentationFormat>Widescreen</PresentationFormat>
  <Paragraphs>540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Avenir Medium</vt:lpstr>
      <vt:lpstr>Calibri</vt:lpstr>
      <vt:lpstr>Cambria Math</vt:lpstr>
      <vt:lpstr>Office Theme</vt:lpstr>
      <vt:lpstr>PowerPoint Presentation</vt:lpstr>
      <vt:lpstr>Quick recap</vt:lpstr>
      <vt:lpstr>Characterizing genetic ancestry</vt:lpstr>
      <vt:lpstr>Categorical designation of genetic ancestry</vt:lpstr>
      <vt:lpstr>Supervised categorical ascription</vt:lpstr>
      <vt:lpstr>Supervised clustering with the K-nearest neighbor algorithm</vt:lpstr>
      <vt:lpstr>What if we don’t trust population labels?</vt:lpstr>
      <vt:lpstr>K-means clustering for unsupervised clustering</vt:lpstr>
      <vt:lpstr>K-means clustering for unsupervised clustering</vt:lpstr>
      <vt:lpstr>Continuous genetic ancestry inference</vt:lpstr>
      <vt:lpstr>Model-based ancestry inference</vt:lpstr>
      <vt:lpstr>The P matrix – frequencies of SNPs in a population</vt:lpstr>
      <vt:lpstr>The Q matrix – ancestry matrix</vt:lpstr>
      <vt:lpstr>The Q matrix – ancestry matrix</vt:lpstr>
      <vt:lpstr>How do we estimate P?</vt:lpstr>
      <vt:lpstr>Using P to infer Q using G</vt:lpstr>
      <vt:lpstr>Example: Inferring Q</vt:lpstr>
      <vt:lpstr>Calculating Pr(G_i ┤|k)</vt:lpstr>
      <vt:lpstr>Example: Inferring Q</vt:lpstr>
      <vt:lpstr>Example: Inferring Q</vt:lpstr>
      <vt:lpstr>Example: Inferring Q</vt:lpstr>
      <vt:lpstr>What if we don’t want to make assumptions about P?</vt:lpstr>
      <vt:lpstr>K-means clustering for unsupervised clustering</vt:lpstr>
      <vt:lpstr>K-means clustering for unsupervised clustering</vt:lpstr>
      <vt:lpstr>K-means clustering for unsupervised clustering</vt:lpstr>
      <vt:lpstr>K-means clustering for unsupervised clustering</vt:lpstr>
      <vt:lpstr>K-means clustering for unsupervised clustering</vt:lpstr>
      <vt:lpstr>Output for k-means clustering</vt:lpstr>
      <vt:lpstr>Extending this to a probability</vt:lpstr>
      <vt:lpstr>Modeling the interplay between genetics and environment for health disparities</vt:lpstr>
      <vt:lpstr>Type 2 diabetes (T2D)</vt:lpstr>
      <vt:lpstr>Study questions</vt:lpstr>
      <vt:lpstr>PowerPoint Presentation</vt:lpstr>
      <vt:lpstr>Socioeconomic deprivation (SED) and T2D</vt:lpstr>
      <vt:lpstr>SED, T2D, and ethnicity</vt:lpstr>
      <vt:lpstr>Genetic ancestry (GA)</vt:lpstr>
      <vt:lpstr>GA, SED, and T2D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of pharmacogenomic variation to patient race and ethnicity</dc:title>
  <dc:creator>Sharma, Shivam</dc:creator>
  <cp:lastModifiedBy>Shashwat Deepali Nagar</cp:lastModifiedBy>
  <cp:revision>83</cp:revision>
  <dcterms:created xsi:type="dcterms:W3CDTF">2022-09-27T17:49:05Z</dcterms:created>
  <dcterms:modified xsi:type="dcterms:W3CDTF">2024-05-31T06:05:53Z</dcterms:modified>
</cp:coreProperties>
</file>